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82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C6DCF-F200-45E3-8478-4F818448E2F7}" type="datetimeFigureOut">
              <a:rPr lang="de-DE" smtClean="0"/>
              <a:t>18.05.2015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C11C5-58F9-4559-B6B9-0EC90250C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161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7596-10A7-4DCB-82A0-3EAA62E4358C}" type="datetime1">
              <a:rPr lang="de-DE" smtClean="0"/>
              <a:t>18.05.2015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85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DF10-F48D-4B48-ACBE-6CF280D280AA}" type="datetime1">
              <a:rPr lang="de-DE" smtClean="0"/>
              <a:t>18.05.2015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6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7861-682D-4FE0-9100-55289E0E13DA}" type="datetime1">
              <a:rPr lang="de-DE" smtClean="0"/>
              <a:t>18.05.2015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29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746A-72DA-4155-B280-484D62601409}" type="datetime1">
              <a:rPr lang="de-DE" smtClean="0"/>
              <a:t>18.05.2015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98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145B-4BC1-4DE5-9ECB-D5DAE6BB9B53}" type="datetime1">
              <a:rPr lang="de-DE" smtClean="0"/>
              <a:t>18.05.2015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49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EE7-E96E-4E26-88D1-9716737B907A}" type="datetime1">
              <a:rPr lang="de-DE" smtClean="0"/>
              <a:t>18.05.2015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18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AA71-B37B-4402-8AD9-4675BA33C12B}" type="datetime1">
              <a:rPr lang="de-DE" smtClean="0"/>
              <a:t>18.05.2015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26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FF5D-13D0-4960-A189-5185283B4014}" type="datetime1">
              <a:rPr lang="de-DE" smtClean="0"/>
              <a:t>18.05.2015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93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37A6-E1EC-42C3-A432-CB183711692F}" type="datetime1">
              <a:rPr lang="de-DE" smtClean="0"/>
              <a:t>18.05.2015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78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5AED-2FD9-4CB8-B3CB-01FA5E22270D}" type="datetime1">
              <a:rPr lang="de-DE" smtClean="0"/>
              <a:t>18.05.2015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9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9C2-1C39-4023-9E82-5E6B3A08535A}" type="datetime1">
              <a:rPr lang="de-DE" smtClean="0"/>
              <a:t>18.05.2015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5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5F94E-CCED-4BBE-8E3D-7B3E09246D8D}" type="datetime1">
              <a:rPr lang="de-DE" smtClean="0"/>
              <a:t>18.05.2015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6169F-8D23-4B04-9FF0-48F6A636A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9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Kollegiale Beratung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 Kommunikationsmodell für Problemlösungen in der Flüchtlingsarbeit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20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Konkrete Lösungsangebote für ein ganz konkretes Problem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10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Konkrete Lösungsangebote für ein ganz konkretes Problem</a:t>
            </a:r>
          </a:p>
          <a:p>
            <a:r>
              <a:rPr lang="de-DE" dirty="0" smtClean="0"/>
              <a:t>Kooperation und Kommunikation einzelner Gruppen oder Mitarbeiter werden verbessert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1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Konkrete Lösungsangebote für ein ganz konkretes Problem</a:t>
            </a:r>
          </a:p>
          <a:p>
            <a:r>
              <a:rPr lang="de-DE" dirty="0" smtClean="0"/>
              <a:t>Kooperation und Kommunikation einzelner Gruppen oder Mitarbeiter werden verbessert</a:t>
            </a:r>
          </a:p>
          <a:p>
            <a:r>
              <a:rPr lang="de-DE" dirty="0" smtClean="0"/>
              <a:t>Jeder einzelne wird effektiv unterstützt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94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Konkrete Lösungsangebote für ein ganz konkretes Problem</a:t>
            </a:r>
          </a:p>
          <a:p>
            <a:r>
              <a:rPr lang="de-DE" dirty="0" smtClean="0"/>
              <a:t>Kooperation und Kommunikation einzelner Gruppen oder Mitarbeiter werden verbessert</a:t>
            </a:r>
          </a:p>
          <a:p>
            <a:r>
              <a:rPr lang="de-DE" dirty="0" smtClean="0"/>
              <a:t>Jeder einzelne wird effektiv unterstützt</a:t>
            </a:r>
          </a:p>
          <a:p>
            <a:r>
              <a:rPr lang="de-DE" dirty="0" smtClean="0"/>
              <a:t>Wertschätzung jedes einzelnen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7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Konkrete Lösungsangebote für ein ganz konkretes Problem</a:t>
            </a:r>
          </a:p>
          <a:p>
            <a:r>
              <a:rPr lang="de-DE" dirty="0" smtClean="0"/>
              <a:t>Kooperation und Kommunikation einzelner Gruppen oder Mitarbeiter werden verbessert</a:t>
            </a:r>
          </a:p>
          <a:p>
            <a:r>
              <a:rPr lang="de-DE" dirty="0" smtClean="0"/>
              <a:t>Jeder einzelne wird effektiv unterstützt</a:t>
            </a:r>
          </a:p>
          <a:p>
            <a:r>
              <a:rPr lang="de-DE" dirty="0" smtClean="0"/>
              <a:t>Wertschätzung jedes einzelnen</a:t>
            </a:r>
          </a:p>
          <a:p>
            <a:r>
              <a:rPr lang="de-DE" dirty="0" smtClean="0"/>
              <a:t>Reflexion der eigenen Arbeit möglich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16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Konkrete Lösungsangebote für ein ganz konkretes Problem</a:t>
            </a:r>
          </a:p>
          <a:p>
            <a:r>
              <a:rPr lang="de-DE" dirty="0" smtClean="0"/>
              <a:t>Kooperation und Kommunikation einzelner Gruppen oder Mitarbeiter werden verbessert</a:t>
            </a:r>
          </a:p>
          <a:p>
            <a:r>
              <a:rPr lang="de-DE" dirty="0" smtClean="0"/>
              <a:t>Jeder einzelne wird effektiv unterstützt</a:t>
            </a:r>
          </a:p>
          <a:p>
            <a:r>
              <a:rPr lang="de-DE" dirty="0" smtClean="0"/>
              <a:t>Wertschätzung jedes einzelnen</a:t>
            </a:r>
          </a:p>
          <a:p>
            <a:r>
              <a:rPr lang="de-DE" dirty="0" smtClean="0"/>
              <a:t>Reflexion der eigenen Arbeit möglich</a:t>
            </a:r>
          </a:p>
          <a:p>
            <a:r>
              <a:rPr lang="de-DE" dirty="0" smtClean="0"/>
              <a:t>Keine </a:t>
            </a:r>
            <a:r>
              <a:rPr lang="de-DE" dirty="0" err="1" smtClean="0"/>
              <a:t>Einzel“kämpfer</a:t>
            </a:r>
            <a:r>
              <a:rPr lang="de-DE" dirty="0" smtClean="0"/>
              <a:t>“ - Netzwerk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Konkrete Lösungsangebote für ein ganz konkretes Problem</a:t>
            </a:r>
          </a:p>
          <a:p>
            <a:r>
              <a:rPr lang="de-DE" dirty="0" smtClean="0"/>
              <a:t>Kooperation und Kommunikation einzelner Gruppen oder Mitarbeiter werden verbessert</a:t>
            </a:r>
          </a:p>
          <a:p>
            <a:r>
              <a:rPr lang="de-DE" dirty="0" smtClean="0"/>
              <a:t>Jeder einzelne wird effektiv unterstützt</a:t>
            </a:r>
          </a:p>
          <a:p>
            <a:r>
              <a:rPr lang="de-DE" dirty="0" smtClean="0"/>
              <a:t>Wertschätzung jedes einzelnen</a:t>
            </a:r>
          </a:p>
          <a:p>
            <a:r>
              <a:rPr lang="de-DE" dirty="0" smtClean="0"/>
              <a:t>Reflexion der eigenen Arbeit möglich</a:t>
            </a:r>
          </a:p>
          <a:p>
            <a:r>
              <a:rPr lang="de-DE" dirty="0" smtClean="0"/>
              <a:t>Keine </a:t>
            </a:r>
            <a:r>
              <a:rPr lang="de-DE" dirty="0" err="1" smtClean="0"/>
              <a:t>Einzel“kämpfer</a:t>
            </a:r>
            <a:r>
              <a:rPr lang="de-DE" dirty="0" smtClean="0"/>
              <a:t>“ – Netzwerk</a:t>
            </a:r>
          </a:p>
          <a:p>
            <a:r>
              <a:rPr lang="de-DE" dirty="0" smtClean="0"/>
              <a:t>Entwicklung neuer Handlungsperspektiven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0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Konkrete Lösungsangebote für ein ganz konkretes Problem</a:t>
            </a:r>
          </a:p>
          <a:p>
            <a:r>
              <a:rPr lang="de-DE" dirty="0" smtClean="0"/>
              <a:t>Kooperation und Kommunikation einzelner Gruppen oder Mitarbeiter werden verbessert</a:t>
            </a:r>
          </a:p>
          <a:p>
            <a:r>
              <a:rPr lang="de-DE" dirty="0" smtClean="0"/>
              <a:t>Jeder einzelne wird effektiv unterstützt</a:t>
            </a:r>
          </a:p>
          <a:p>
            <a:r>
              <a:rPr lang="de-DE" dirty="0" smtClean="0"/>
              <a:t>Wertschätzung jedes einzelnen</a:t>
            </a:r>
          </a:p>
          <a:p>
            <a:r>
              <a:rPr lang="de-DE" dirty="0" smtClean="0"/>
              <a:t>Reflexion der eigenen Arbeit möglich</a:t>
            </a:r>
          </a:p>
          <a:p>
            <a:r>
              <a:rPr lang="de-DE" dirty="0" smtClean="0"/>
              <a:t>Keine </a:t>
            </a:r>
            <a:r>
              <a:rPr lang="de-DE" dirty="0" err="1" smtClean="0"/>
              <a:t>Einzel“kämpfer</a:t>
            </a:r>
            <a:r>
              <a:rPr lang="de-DE" dirty="0" smtClean="0"/>
              <a:t>“ – Netzwerk</a:t>
            </a:r>
          </a:p>
          <a:p>
            <a:r>
              <a:rPr lang="de-DE" dirty="0" smtClean="0"/>
              <a:t>Entwicklung neuer Handlungsperspektiven</a:t>
            </a:r>
          </a:p>
          <a:p>
            <a:r>
              <a:rPr lang="de-DE" dirty="0" smtClean="0"/>
              <a:t>Selbstentlastung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2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Kollegiale Beratung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kann kollegiale Beratung</a:t>
            </a:r>
          </a:p>
          <a:p>
            <a:r>
              <a:rPr lang="de-DE" dirty="0" smtClean="0"/>
              <a:t>Nutzen</a:t>
            </a:r>
          </a:p>
          <a:p>
            <a:r>
              <a:rPr lang="de-DE" dirty="0" smtClean="0"/>
              <a:t>Gruppenstruktur</a:t>
            </a:r>
          </a:p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323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 bis 8 Personen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0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 bis 8 Personen</a:t>
            </a:r>
          </a:p>
          <a:p>
            <a:r>
              <a:rPr lang="de-DE" dirty="0" smtClean="0"/>
              <a:t>Ohne professionellen Berater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 bis 8 Personen</a:t>
            </a:r>
          </a:p>
          <a:p>
            <a:r>
              <a:rPr lang="de-DE" dirty="0" smtClean="0"/>
              <a:t>Ohne professionellen Berater</a:t>
            </a:r>
          </a:p>
          <a:p>
            <a:r>
              <a:rPr lang="de-DE" dirty="0" smtClean="0"/>
              <a:t>Regelmäßige Treffen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 bis 8 Personen</a:t>
            </a:r>
          </a:p>
          <a:p>
            <a:r>
              <a:rPr lang="de-DE" dirty="0" smtClean="0"/>
              <a:t>Ohne professionellen Berater</a:t>
            </a:r>
          </a:p>
          <a:p>
            <a:r>
              <a:rPr lang="de-DE" dirty="0" smtClean="0"/>
              <a:t>Regelmäßige Treffen</a:t>
            </a:r>
          </a:p>
          <a:p>
            <a:r>
              <a:rPr lang="de-DE" dirty="0" smtClean="0"/>
              <a:t>Nicht homogen, aber keine Konflikte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3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 bis 8 Personen</a:t>
            </a:r>
          </a:p>
          <a:p>
            <a:r>
              <a:rPr lang="de-DE" dirty="0" smtClean="0"/>
              <a:t>Ohne professionellen Berater</a:t>
            </a:r>
          </a:p>
          <a:p>
            <a:r>
              <a:rPr lang="de-DE" dirty="0" smtClean="0"/>
              <a:t>Regelmäßige Treffen</a:t>
            </a:r>
          </a:p>
          <a:p>
            <a:r>
              <a:rPr lang="de-DE" dirty="0" smtClean="0"/>
              <a:t>Nicht homogen, aber keine Konflikte</a:t>
            </a:r>
          </a:p>
          <a:p>
            <a:r>
              <a:rPr lang="de-DE" dirty="0" smtClean="0"/>
              <a:t>Rollen klar verteilt, wechseln aber immer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3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 bis 8 Personen</a:t>
            </a:r>
          </a:p>
          <a:p>
            <a:r>
              <a:rPr lang="de-DE" dirty="0" smtClean="0"/>
              <a:t>Ohne professionellen Berater</a:t>
            </a:r>
          </a:p>
          <a:p>
            <a:r>
              <a:rPr lang="de-DE" dirty="0" smtClean="0"/>
              <a:t>Regelmäßige Treffen</a:t>
            </a:r>
          </a:p>
          <a:p>
            <a:r>
              <a:rPr lang="de-DE" dirty="0" smtClean="0"/>
              <a:t>Nicht homogen, aber keine Konflikte</a:t>
            </a:r>
          </a:p>
          <a:p>
            <a:r>
              <a:rPr lang="de-DE" dirty="0" smtClean="0"/>
              <a:t>Rollen klar verteilt, wechseln aber immer</a:t>
            </a:r>
          </a:p>
          <a:p>
            <a:r>
              <a:rPr lang="de-DE" dirty="0" smtClean="0"/>
              <a:t>Ablauf/Struktur immer gleich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9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Rollenverteilung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Falldarstellung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Rückfragen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Spiegeln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Brainstorming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Reaktion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Kollegiales Gespräch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Folgerungen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110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Rollenverteilung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3848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Rollenverteilung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Wer bringt den Fall ein (FE)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9497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Rollenverteilung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Wer bringt den Fall ein (FE)</a:t>
            </a:r>
          </a:p>
          <a:p>
            <a:r>
              <a:rPr lang="de-DE" dirty="0" smtClean="0"/>
              <a:t>Wer moderiert (M)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73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kann die kollegiale Beratung?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8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Falldarstellung (5-10 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141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Falldarstellung (5-10 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 formuliert knapp und präzise sein Problem/seinen Fall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578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Falldarstellung (5-10 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 formuliert knapp und präzise sein Problem/seinen Fall</a:t>
            </a:r>
          </a:p>
          <a:p>
            <a:r>
              <a:rPr lang="de-DE" dirty="0" smtClean="0"/>
              <a:t>FE formuliert, was er braucht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293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Falldarstellung (5-10 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 formuliert knapp und präzise sein Problem/seinen Fall</a:t>
            </a:r>
          </a:p>
          <a:p>
            <a:r>
              <a:rPr lang="de-DE" dirty="0" smtClean="0"/>
              <a:t>FE formuliert, was er braucht</a:t>
            </a:r>
          </a:p>
          <a:p>
            <a:r>
              <a:rPr lang="de-DE" dirty="0" smtClean="0"/>
              <a:t>M hilft dabei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448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Falldarstellung (5-10 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 formuliert knapp und präzise sein Problem/seinen Fall</a:t>
            </a:r>
          </a:p>
          <a:p>
            <a:r>
              <a:rPr lang="de-DE" dirty="0" smtClean="0"/>
              <a:t>FE formuliert, was er braucht</a:t>
            </a:r>
          </a:p>
          <a:p>
            <a:r>
              <a:rPr lang="de-DE" dirty="0" smtClean="0"/>
              <a:t>M hilft dabei</a:t>
            </a:r>
          </a:p>
          <a:p>
            <a:r>
              <a:rPr lang="de-DE" dirty="0" smtClean="0"/>
              <a:t>M achtet darauf, dass es nicht zu ausführlich wird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1429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Rückfragen (8min)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684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Rückfragen (8min)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Jeder einzelne kann fragen, wenn er etwas nicht verstanden hat oder noch Informationen braucht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891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Rückfragen (8min)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Jeder einzelne kann fragen, wenn er etwas nicht verstanden hat oder noch Informationen braucht</a:t>
            </a:r>
          </a:p>
          <a:p>
            <a:r>
              <a:rPr lang="de-DE" dirty="0" smtClean="0"/>
              <a:t>Noch  keine Diskussion (M achtet darauf)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3072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Spiegeln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6567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Spiegeln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Jeder einzelne gibt </a:t>
            </a:r>
            <a:r>
              <a:rPr lang="de-DE" b="1" dirty="0" smtClean="0"/>
              <a:t>kurz </a:t>
            </a:r>
            <a:r>
              <a:rPr lang="de-DE" dirty="0" smtClean="0"/>
              <a:t>das Problem wieder – so wie er es verstanden hat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89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kann die kollegiale Beratung?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Probleme können benannt werden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5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Spiegeln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Jeder einzelne gibt </a:t>
            </a:r>
            <a:r>
              <a:rPr lang="de-DE" b="1" dirty="0" smtClean="0"/>
              <a:t>kurz </a:t>
            </a:r>
            <a:r>
              <a:rPr lang="de-DE" dirty="0" smtClean="0"/>
              <a:t>das Problem wieder – so wie er es verstanden hat</a:t>
            </a:r>
          </a:p>
          <a:p>
            <a:r>
              <a:rPr lang="de-DE" dirty="0" smtClean="0"/>
              <a:t>FE antwortet jeweils kurz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2362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Brainstorming (10min)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385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Brainstorming (10min)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 sitzt abseits und beobachtet nur stumm, kann aber Notizen machen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9443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Brainstorming (10min)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 sitzt abseits und beobachtet nur stumm, kann aber Notizen machen</a:t>
            </a:r>
          </a:p>
          <a:p>
            <a:r>
              <a:rPr lang="de-DE" dirty="0" smtClean="0"/>
              <a:t>Sammeln von Einfällen, Ideen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7588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Brainstorming (10min)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 sitzt abseits und beobachtet nur stumm, kann aber Notizen machen</a:t>
            </a:r>
          </a:p>
          <a:p>
            <a:r>
              <a:rPr lang="de-DE" dirty="0" smtClean="0"/>
              <a:t>Sammeln von Einfällen, Ideen</a:t>
            </a:r>
          </a:p>
          <a:p>
            <a:r>
              <a:rPr lang="de-DE" dirty="0" smtClean="0"/>
              <a:t>Keine Bewertung der Ideen (M achtet darauf)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174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Brainstorming (10min)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 sitzt abseits und beobachtet nur stumm, kann aber Notizen machen</a:t>
            </a:r>
          </a:p>
          <a:p>
            <a:r>
              <a:rPr lang="de-DE" dirty="0" smtClean="0"/>
              <a:t>Sammeln von Einfällen, Ideen</a:t>
            </a:r>
          </a:p>
          <a:p>
            <a:r>
              <a:rPr lang="de-DE" dirty="0" smtClean="0"/>
              <a:t>Keine Bewertung der Ideen (M achtet darauf)</a:t>
            </a:r>
          </a:p>
          <a:p>
            <a:r>
              <a:rPr lang="de-DE" dirty="0" smtClean="0"/>
              <a:t>M beendet diese Phase nach Gefühl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4312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Reaktion (5min)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7545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Reaktion (5min)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 kann nun sich die Ideen raussuchen, die ihn weiterbringen und das darstellen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4230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Reaktion (5min)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 kann nun sich die Ideen raussuchen, die ihn weiterbringen und das darstellen</a:t>
            </a:r>
          </a:p>
          <a:p>
            <a:r>
              <a:rPr lang="de-DE" dirty="0" smtClean="0"/>
              <a:t>Allen anderen hören zu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0627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7. Kollegiales Gespräch (15min)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59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kann die kollegiale Beratung?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Probleme können benannt werden</a:t>
            </a:r>
          </a:p>
          <a:p>
            <a:r>
              <a:rPr lang="de-DE" dirty="0" smtClean="0"/>
              <a:t>Probleme werden gemeinsam beraten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8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7. Kollegiales Gespräch (15min)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Alle zusammen tauschen sich nun über Lösungsansätze aus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069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7. Kollegiales Gespräch (15min)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Alle zusammen tauschen sich nun über Lösungsansätze aus</a:t>
            </a:r>
          </a:p>
          <a:p>
            <a:r>
              <a:rPr lang="de-DE" dirty="0" smtClean="0"/>
              <a:t>M achtet darauf, dass der FE nicht überredet wird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0809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8. Folgerungen (5min)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9602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8. Folgerungen (5min)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 formuliert nochmal das Ausgangsproblem des FE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2929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8. Folgerungen (5min)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 formuliert nochmal das Ausgangsproblem des FE</a:t>
            </a:r>
          </a:p>
          <a:p>
            <a:r>
              <a:rPr lang="de-DE" dirty="0" smtClean="0"/>
              <a:t>FE fasst seine Ergebnisse zusammen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1509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Arbeitshilfe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251320" y="1470883"/>
          <a:ext cx="6641359" cy="4743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671"/>
                <a:gridCol w="701328"/>
                <a:gridCol w="1680264"/>
                <a:gridCol w="2162426"/>
                <a:gridCol w="1398670"/>
              </a:tblGrid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Zeit</a:t>
                      </a:r>
                      <a:endParaRPr lang="de-DE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(min)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Phase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Was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Wer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1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Rollenverteilung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FE</a:t>
                      </a:r>
                      <a:endParaRPr lang="de-DE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M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Alle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2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5-10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Falldarstellung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Problemformulierung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FE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3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8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Rückfragen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Was habe ich nicht verstanden</a:t>
                      </a:r>
                      <a:endParaRPr lang="de-DE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evt.  Erklärung durch den FE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Alle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</a:tr>
              <a:tr h="678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4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8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Spiegeln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Bisher habe ich das so verstanden…</a:t>
                      </a:r>
                      <a:endParaRPr lang="de-DE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Kurze Antwort des FE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Alle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5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10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Brainstorming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Ideensammlung</a:t>
                      </a:r>
                      <a:endParaRPr lang="de-DE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ohne Bewertung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Alle außer FE(  sitzt außerhalb)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6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5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Reaktion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Was passt für mich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FE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7 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15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Kollegiales Gespräch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Offener Austausch</a:t>
                      </a:r>
                      <a:endParaRPr lang="de-DE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Keine „Überreden“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Alle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</a:tr>
              <a:tr h="90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8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5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Folgerungen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M formuliert nochmals Anfangsproblem und Ziele</a:t>
                      </a:r>
                      <a:endParaRPr lang="de-DE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FE fasst seine Ergebnisse zusammen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M</a:t>
                      </a:r>
                      <a:endParaRPr lang="de-DE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FE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gesamt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Ca 1 h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5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kann die kollegiale Beratung?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Probleme können benannt werden</a:t>
            </a:r>
          </a:p>
          <a:p>
            <a:r>
              <a:rPr lang="de-DE" dirty="0" smtClean="0"/>
              <a:t>Probleme werden gemeinsam beraten</a:t>
            </a:r>
          </a:p>
          <a:p>
            <a:r>
              <a:rPr lang="de-DE" dirty="0" smtClean="0"/>
              <a:t>Gleichgesinnte und kompetente Mitarbeiter 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8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kann die kollegiale Beratung?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Probleme können benannt werden</a:t>
            </a:r>
          </a:p>
          <a:p>
            <a:r>
              <a:rPr lang="de-DE" dirty="0" smtClean="0"/>
              <a:t>Probleme werden gemeinsam beraten</a:t>
            </a:r>
          </a:p>
          <a:p>
            <a:r>
              <a:rPr lang="de-DE" dirty="0" smtClean="0"/>
              <a:t>Gleichgesinnte und kompetente Mitarbeiter </a:t>
            </a:r>
          </a:p>
          <a:p>
            <a:r>
              <a:rPr lang="de-DE" dirty="0" smtClean="0"/>
              <a:t>Das Gruppenpotential wird genutzt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8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kann die kollegiale Beratung?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Probleme können benannt werden</a:t>
            </a:r>
          </a:p>
          <a:p>
            <a:r>
              <a:rPr lang="de-DE" dirty="0" smtClean="0"/>
              <a:t>Probleme werden gemeinsam beraten</a:t>
            </a:r>
          </a:p>
          <a:p>
            <a:r>
              <a:rPr lang="de-DE" dirty="0" smtClean="0"/>
              <a:t>Gleichgesinnte und kompetente Mitarbeiter </a:t>
            </a:r>
          </a:p>
          <a:p>
            <a:r>
              <a:rPr lang="de-DE" dirty="0" smtClean="0"/>
              <a:t>Das Gruppenpotential wird genutzt</a:t>
            </a:r>
          </a:p>
          <a:p>
            <a:r>
              <a:rPr lang="de-DE" dirty="0" smtClean="0"/>
              <a:t>Strukturierter Ablauf, dadurch keine endlosen Diskussionen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7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kann die kollegiale Beratung?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Probleme können benannt werden</a:t>
            </a:r>
          </a:p>
          <a:p>
            <a:r>
              <a:rPr lang="de-DE" dirty="0" smtClean="0"/>
              <a:t>Probleme werden gemeinsam beraten</a:t>
            </a:r>
          </a:p>
          <a:p>
            <a:r>
              <a:rPr lang="de-DE" dirty="0" smtClean="0"/>
              <a:t>Gleichgesinnte und kompetente Mitarbeiter </a:t>
            </a:r>
          </a:p>
          <a:p>
            <a:r>
              <a:rPr lang="de-DE" dirty="0" smtClean="0"/>
              <a:t>Das Gruppenpotential wird genutzt</a:t>
            </a:r>
          </a:p>
          <a:p>
            <a:r>
              <a:rPr lang="de-DE" dirty="0" smtClean="0"/>
              <a:t>Strukturierter Ablauf, dadurch keine endlosen Diskussionen</a:t>
            </a:r>
          </a:p>
          <a:p>
            <a:r>
              <a:rPr lang="de-DE" dirty="0" smtClean="0"/>
              <a:t>Lösungsorientiert ohne Pauschalierung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FLEck.e.V 18.05.2015                                                                           Claudia Blöchl und Henning Hoffmann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1427</Words>
  <Application>Microsoft Office PowerPoint</Application>
  <PresentationFormat>Bildschirmpräsentation (4:3)</PresentationFormat>
  <Paragraphs>297</Paragraphs>
  <Slides>55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55</vt:i4>
      </vt:variant>
    </vt:vector>
  </HeadingPairs>
  <TitlesOfParts>
    <vt:vector size="56" baseType="lpstr">
      <vt:lpstr>Larissa</vt:lpstr>
      <vt:lpstr>Kollegiale Beratung </vt:lpstr>
      <vt:lpstr>Kollegiale Beratung</vt:lpstr>
      <vt:lpstr>Was kann die kollegiale Beratung?</vt:lpstr>
      <vt:lpstr>Was kann die kollegiale Beratung?</vt:lpstr>
      <vt:lpstr>Was kann die kollegiale Beratung?</vt:lpstr>
      <vt:lpstr>Was kann die kollegiale Beratung?</vt:lpstr>
      <vt:lpstr>Was kann die kollegiale Beratung?</vt:lpstr>
      <vt:lpstr>Was kann die kollegiale Beratung?</vt:lpstr>
      <vt:lpstr>Was kann die kollegiale Beratung?</vt:lpstr>
      <vt:lpstr>Nutzen </vt:lpstr>
      <vt:lpstr>Nutzen </vt:lpstr>
      <vt:lpstr>Nutzen </vt:lpstr>
      <vt:lpstr>Nutzen </vt:lpstr>
      <vt:lpstr>Nutzen </vt:lpstr>
      <vt:lpstr>Nutzen </vt:lpstr>
      <vt:lpstr>Nutzen </vt:lpstr>
      <vt:lpstr>Nutzen </vt:lpstr>
      <vt:lpstr>Nutzen </vt:lpstr>
      <vt:lpstr>Gruppenstruktur</vt:lpstr>
      <vt:lpstr>Gruppenstruktur</vt:lpstr>
      <vt:lpstr>Gruppenstruktur</vt:lpstr>
      <vt:lpstr>Gruppenstruktur</vt:lpstr>
      <vt:lpstr>Gruppenstruktur</vt:lpstr>
      <vt:lpstr>Gruppenstruktur</vt:lpstr>
      <vt:lpstr>Gruppenstruktur</vt:lpstr>
      <vt:lpstr>Ablauf</vt:lpstr>
      <vt:lpstr>1. Rollenverteilung</vt:lpstr>
      <vt:lpstr>1. Rollenverteilung</vt:lpstr>
      <vt:lpstr>1. Rollenverteilung</vt:lpstr>
      <vt:lpstr>2. Falldarstellung (5-10 min)</vt:lpstr>
      <vt:lpstr>2. Falldarstellung (5-10 min)</vt:lpstr>
      <vt:lpstr>2. Falldarstellung (5-10 min)</vt:lpstr>
      <vt:lpstr>2. Falldarstellung (5-10 min)</vt:lpstr>
      <vt:lpstr>2. Falldarstellung (5-10 min)</vt:lpstr>
      <vt:lpstr>3. Rückfragen (8min)</vt:lpstr>
      <vt:lpstr>3. Rückfragen (8min)</vt:lpstr>
      <vt:lpstr>3. Rückfragen (8min)</vt:lpstr>
      <vt:lpstr>4. Spiegeln</vt:lpstr>
      <vt:lpstr>4. Spiegeln</vt:lpstr>
      <vt:lpstr>4. Spiegeln</vt:lpstr>
      <vt:lpstr>5. Brainstorming (10min)</vt:lpstr>
      <vt:lpstr>5. Brainstorming (10min)</vt:lpstr>
      <vt:lpstr>5. Brainstorming (10min)</vt:lpstr>
      <vt:lpstr>5. Brainstorming (10min)</vt:lpstr>
      <vt:lpstr>5. Brainstorming (10min)</vt:lpstr>
      <vt:lpstr>6. Reaktion (5min)</vt:lpstr>
      <vt:lpstr>6. Reaktion (5min)</vt:lpstr>
      <vt:lpstr>6. Reaktion (5min)</vt:lpstr>
      <vt:lpstr>7. Kollegiales Gespräch (15min)</vt:lpstr>
      <vt:lpstr>7. Kollegiales Gespräch (15min)</vt:lpstr>
      <vt:lpstr>7. Kollegiales Gespräch (15min)</vt:lpstr>
      <vt:lpstr>8. Folgerungen (5min)</vt:lpstr>
      <vt:lpstr>8. Folgerungen (5min)</vt:lpstr>
      <vt:lpstr>8. Folgerungen (5min)</vt:lpstr>
      <vt:lpstr>Arbeitshilfe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Kollegiale Beratung</dc:title>
  <dc:creator>Claudia Blöchl</dc:creator>
  <cp:lastModifiedBy>Claudia Blöchl</cp:lastModifiedBy>
  <cp:revision>6</cp:revision>
  <dcterms:created xsi:type="dcterms:W3CDTF">2015-05-18T08:12:39Z</dcterms:created>
  <dcterms:modified xsi:type="dcterms:W3CDTF">2015-05-18T09:13:29Z</dcterms:modified>
</cp:coreProperties>
</file>